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8" r:id="rId3"/>
    <p:sldId id="1022" r:id="rId4"/>
    <p:sldId id="1023" r:id="rId5"/>
    <p:sldId id="1040" r:id="rId6"/>
    <p:sldId id="1024" r:id="rId7"/>
    <p:sldId id="102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突破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4000" dirty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4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4000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40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人称代词和形容词性物主</a:t>
            </a:r>
            <a:r>
              <a:rPr lang="zh-CN" altLang="zh-CN" sz="40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代词</a:t>
            </a:r>
            <a:endParaRPr lang="zh-CN" altLang="zh-CN" sz="1400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45329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2873375" algn="l"/>
                <a:tab pos="8010525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he doing? Is he brushing his teeth?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73375" algn="l"/>
                <a:tab pos="80105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在做什么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他是在刷牙吗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73375" algn="l"/>
                <a:tab pos="8010525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pc="-1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think he remembers to brush his teeth every day?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873375" algn="l"/>
                <a:tab pos="80105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觉得他每天都记得刷牙吗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829" y="1490400"/>
            <a:ext cx="2432010" cy="649816"/>
          </a:xfrm>
          <a:prstGeom prst="rect">
            <a:avLst/>
          </a:prstGeom>
        </p:spPr>
      </p:pic>
      <p:pic>
        <p:nvPicPr>
          <p:cNvPr id="5" name="gyy66.jpg" descr="id:21474951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2598" y="2417409"/>
            <a:ext cx="2160240" cy="245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75568"/>
            <a:ext cx="11521280" cy="4901704"/>
          </a:xfrm>
          <a:prstGeom prst="rect">
            <a:avLst/>
          </a:prstGeom>
        </p:spPr>
      </p:pic>
      <p:pic>
        <p:nvPicPr>
          <p:cNvPr id="13" name="25脉络梳理.EPS" descr="id:21474935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2558" y="775940"/>
            <a:ext cx="2520280" cy="651228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681302"/>
              </p:ext>
            </p:extLst>
          </p:nvPr>
        </p:nvGraphicFramePr>
        <p:xfrm>
          <a:off x="478582" y="1628800"/>
          <a:ext cx="11233248" cy="4140230"/>
        </p:xfrm>
        <a:graphic>
          <a:graphicData uri="http://schemas.openxmlformats.org/drawingml/2006/table">
            <a:tbl>
              <a:tblPr firstRow="1" firstCol="1" bandRow="1"/>
              <a:tblGrid>
                <a:gridCol w="1190278">
                  <a:extLst>
                    <a:ext uri="{9D8B030D-6E8A-4147-A177-3AD203B41FA5}">
                      <a16:colId xmlns:a16="http://schemas.microsoft.com/office/drawing/2014/main" val="1290231654"/>
                    </a:ext>
                  </a:extLst>
                </a:gridCol>
                <a:gridCol w="1527026">
                  <a:extLst>
                    <a:ext uri="{9D8B030D-6E8A-4147-A177-3AD203B41FA5}">
                      <a16:colId xmlns:a16="http://schemas.microsoft.com/office/drawing/2014/main" val="3727198"/>
                    </a:ext>
                  </a:extLst>
                </a:gridCol>
                <a:gridCol w="1487848">
                  <a:extLst>
                    <a:ext uri="{9D8B030D-6E8A-4147-A177-3AD203B41FA5}">
                      <a16:colId xmlns:a16="http://schemas.microsoft.com/office/drawing/2014/main" val="1554422955"/>
                    </a:ext>
                  </a:extLst>
                </a:gridCol>
                <a:gridCol w="1264670">
                  <a:extLst>
                    <a:ext uri="{9D8B030D-6E8A-4147-A177-3AD203B41FA5}">
                      <a16:colId xmlns:a16="http://schemas.microsoft.com/office/drawing/2014/main" val="166553376"/>
                    </a:ext>
                  </a:extLst>
                </a:gridCol>
                <a:gridCol w="1264670">
                  <a:extLst>
                    <a:ext uri="{9D8B030D-6E8A-4147-A177-3AD203B41FA5}">
                      <a16:colId xmlns:a16="http://schemas.microsoft.com/office/drawing/2014/main" val="4084047022"/>
                    </a:ext>
                  </a:extLst>
                </a:gridCol>
                <a:gridCol w="818316">
                  <a:extLst>
                    <a:ext uri="{9D8B030D-6E8A-4147-A177-3AD203B41FA5}">
                      <a16:colId xmlns:a16="http://schemas.microsoft.com/office/drawing/2014/main" val="1120501692"/>
                    </a:ext>
                  </a:extLst>
                </a:gridCol>
                <a:gridCol w="1013666">
                  <a:extLst>
                    <a:ext uri="{9D8B030D-6E8A-4147-A177-3AD203B41FA5}">
                      <a16:colId xmlns:a16="http://schemas.microsoft.com/office/drawing/2014/main" val="2411034364"/>
                    </a:ext>
                  </a:extLst>
                </a:gridCol>
                <a:gridCol w="920537">
                  <a:extLst>
                    <a:ext uri="{9D8B030D-6E8A-4147-A177-3AD203B41FA5}">
                      <a16:colId xmlns:a16="http://schemas.microsoft.com/office/drawing/2014/main" val="4203694780"/>
                    </a:ext>
                  </a:extLst>
                </a:gridCol>
                <a:gridCol w="1746237">
                  <a:extLst>
                    <a:ext uri="{9D8B030D-6E8A-4147-A177-3AD203B41FA5}">
                      <a16:colId xmlns:a16="http://schemas.microsoft.com/office/drawing/2014/main" val="156079645"/>
                    </a:ext>
                  </a:extLst>
                </a:gridCol>
              </a:tblGrid>
              <a:tr h="85463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第一人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称单数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第一人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称复数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第二人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称单数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第二人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称复数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第三人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称单数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第三人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称复数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837080"/>
                  </a:ext>
                </a:extLst>
              </a:tr>
              <a:tr h="646566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人称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代</a:t>
                      </a:r>
                      <a:endParaRPr lang="en-US" altLang="zh-CN" sz="2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主格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我们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你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你们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他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她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它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他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她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它们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189113"/>
                  </a:ext>
                </a:extLst>
              </a:tr>
              <a:tr h="32328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876528"/>
                  </a:ext>
                </a:extLst>
              </a:tr>
              <a:tr h="646566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人称</a:t>
                      </a: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代</a:t>
                      </a:r>
                      <a:endParaRPr lang="en-US" altLang="zh-CN" sz="2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宾格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我们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你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你们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他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她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它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他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她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它们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680652"/>
                  </a:ext>
                </a:extLst>
              </a:tr>
              <a:tr h="32328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him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403514"/>
                  </a:ext>
                </a:extLst>
              </a:tr>
              <a:tr h="667778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形容词性物主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代词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我的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我们的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你的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你们的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他的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她的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它的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他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她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它们的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2313886"/>
                  </a:ext>
                </a:extLst>
              </a:tr>
              <a:tr h="32328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its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4473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018698"/>
            <a:ext cx="11521280" cy="453999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人称代词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人称代词是用来指代人或事物的代词，可用作主语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表语以及宾语。一般情况下，人称代词作主语时用主格，作宾语时用宾格。如：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我在校车上发现了这只包。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T-shirt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妈妈给我买了一件新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恤衫。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1361486"/>
            <a:ext cx="11521280" cy="393972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0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形容词性物主代词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表示所有关系的代词叫作物主代词，物主代词分为形容词性物主代词和名词性物主代词。形容词性物主代词起形容词作用，用来修饰名词，放在名词前，不可独立使用。如：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杰克怎么了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他丢了他的帽子。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55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一、选词填空。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Her/Hers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T-shirt is clean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they/their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T-shirts are dirty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was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he/his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birthday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Him/He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a happy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 is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my/me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him/he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58006"/>
            <a:ext cx="2421984" cy="69967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82268" y="2348880"/>
            <a:ext cx="7809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Her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319342" y="2360002"/>
            <a:ext cx="922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their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30910" y="3656930"/>
            <a:ext cx="623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his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30246" y="3549208"/>
            <a:ext cx="62228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He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90750" y="4904058"/>
            <a:ext cx="663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my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146057" y="4822214"/>
            <a:ext cx="78418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him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二、用所给单词的适当形式填空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this woman?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______is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great diver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跳水运动员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 love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wrong with 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couldn’t catch the bus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trousers are on the 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70670" y="2160867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She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31710" y="2132856"/>
            <a:ext cx="7024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her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295006" y="3429000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them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365807" y="4047106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They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6835" y="4570326"/>
            <a:ext cx="104067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Their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586</Words>
  <Application>Microsoft Office PowerPoint</Application>
  <PresentationFormat>自定义</PresentationFormat>
  <Paragraphs>104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405</cp:revision>
  <dcterms:created xsi:type="dcterms:W3CDTF">2020-11-06T05:24:00Z</dcterms:created>
  <dcterms:modified xsi:type="dcterms:W3CDTF">2025-06-15T11:05:15Z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